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8" r:id="rId8"/>
    <p:sldId id="269" r:id="rId9"/>
    <p:sldId id="270" r:id="rId10"/>
    <p:sldId id="260" r:id="rId11"/>
    <p:sldId id="259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1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D88A4-F6F5-4211-9BE4-7997D782CE65}" v="4" dt="2025-05-12T12:01:32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ong, Christoffer" userId="57d96d68-424b-44e6-9278-11800f331868" providerId="ADAL" clId="{5ABD88A4-F6F5-4211-9BE4-7997D782CE65}"/>
    <pc:docChg chg="undo custSel addSld modSld">
      <pc:chgData name="Biong, Christoffer" userId="57d96d68-424b-44e6-9278-11800f331868" providerId="ADAL" clId="{5ABD88A4-F6F5-4211-9BE4-7997D782CE65}" dt="2025-05-12T13:26:47.840" v="371" actId="20577"/>
      <pc:docMkLst>
        <pc:docMk/>
      </pc:docMkLst>
      <pc:sldChg chg="modSp mod">
        <pc:chgData name="Biong, Christoffer" userId="57d96d68-424b-44e6-9278-11800f331868" providerId="ADAL" clId="{5ABD88A4-F6F5-4211-9BE4-7997D782CE65}" dt="2025-05-12T11:51:55.072" v="12" actId="20577"/>
        <pc:sldMkLst>
          <pc:docMk/>
          <pc:sldMk cId="2486361287" sldId="256"/>
        </pc:sldMkLst>
        <pc:spChg chg="mod">
          <ac:chgData name="Biong, Christoffer" userId="57d96d68-424b-44e6-9278-11800f331868" providerId="ADAL" clId="{5ABD88A4-F6F5-4211-9BE4-7997D782CE65}" dt="2025-05-12T11:51:55.072" v="12" actId="20577"/>
          <ac:spMkLst>
            <pc:docMk/>
            <pc:sldMk cId="2486361287" sldId="256"/>
            <ac:spMk id="3" creationId="{58D1D484-7E53-0EB5-85BF-35B43C7579B4}"/>
          </ac:spMkLst>
        </pc:spChg>
      </pc:sldChg>
      <pc:sldChg chg="modSp mod">
        <pc:chgData name="Biong, Christoffer" userId="57d96d68-424b-44e6-9278-11800f331868" providerId="ADAL" clId="{5ABD88A4-F6F5-4211-9BE4-7997D782CE65}" dt="2025-05-12T11:51:40.090" v="0" actId="20577"/>
        <pc:sldMkLst>
          <pc:docMk/>
          <pc:sldMk cId="2875137913" sldId="258"/>
        </pc:sldMkLst>
        <pc:spChg chg="mod">
          <ac:chgData name="Biong, Christoffer" userId="57d96d68-424b-44e6-9278-11800f331868" providerId="ADAL" clId="{5ABD88A4-F6F5-4211-9BE4-7997D782CE65}" dt="2025-05-12T11:51:40.090" v="0" actId="20577"/>
          <ac:spMkLst>
            <pc:docMk/>
            <pc:sldMk cId="2875137913" sldId="258"/>
            <ac:spMk id="3" creationId="{C9920B7B-5D79-0D70-77B0-2B6F797D67E7}"/>
          </ac:spMkLst>
        </pc:spChg>
      </pc:sldChg>
      <pc:sldChg chg="modSp mod">
        <pc:chgData name="Biong, Christoffer" userId="57d96d68-424b-44e6-9278-11800f331868" providerId="ADAL" clId="{5ABD88A4-F6F5-4211-9BE4-7997D782CE65}" dt="2025-05-12T11:57:39.924" v="108" actId="20577"/>
        <pc:sldMkLst>
          <pc:docMk/>
          <pc:sldMk cId="514719924" sldId="259"/>
        </pc:sldMkLst>
        <pc:spChg chg="mod">
          <ac:chgData name="Biong, Christoffer" userId="57d96d68-424b-44e6-9278-11800f331868" providerId="ADAL" clId="{5ABD88A4-F6F5-4211-9BE4-7997D782CE65}" dt="2025-05-12T11:57:39.924" v="108" actId="20577"/>
          <ac:spMkLst>
            <pc:docMk/>
            <pc:sldMk cId="514719924" sldId="259"/>
            <ac:spMk id="3" creationId="{18A4F94A-7CD7-BF66-93E6-6032F1AE13D4}"/>
          </ac:spMkLst>
        </pc:spChg>
      </pc:sldChg>
      <pc:sldChg chg="modSp mod">
        <pc:chgData name="Biong, Christoffer" userId="57d96d68-424b-44e6-9278-11800f331868" providerId="ADAL" clId="{5ABD88A4-F6F5-4211-9BE4-7997D782CE65}" dt="2025-05-12T11:55:35.456" v="102" actId="20577"/>
        <pc:sldMkLst>
          <pc:docMk/>
          <pc:sldMk cId="2243463446" sldId="268"/>
        </pc:sldMkLst>
        <pc:spChg chg="mod">
          <ac:chgData name="Biong, Christoffer" userId="57d96d68-424b-44e6-9278-11800f331868" providerId="ADAL" clId="{5ABD88A4-F6F5-4211-9BE4-7997D782CE65}" dt="2025-05-12T11:55:35.456" v="102" actId="20577"/>
          <ac:spMkLst>
            <pc:docMk/>
            <pc:sldMk cId="2243463446" sldId="268"/>
            <ac:spMk id="3" creationId="{803E3ADC-47DC-7D4A-EE31-7DB8A2CEC845}"/>
          </ac:spMkLst>
        </pc:spChg>
      </pc:sldChg>
      <pc:sldChg chg="addSp delSp modSp new mod">
        <pc:chgData name="Biong, Christoffer" userId="57d96d68-424b-44e6-9278-11800f331868" providerId="ADAL" clId="{5ABD88A4-F6F5-4211-9BE4-7997D782CE65}" dt="2025-05-12T13:26:47.840" v="371" actId="20577"/>
        <pc:sldMkLst>
          <pc:docMk/>
          <pc:sldMk cId="1280174047" sldId="271"/>
        </pc:sldMkLst>
        <pc:spChg chg="mod">
          <ac:chgData name="Biong, Christoffer" userId="57d96d68-424b-44e6-9278-11800f331868" providerId="ADAL" clId="{5ABD88A4-F6F5-4211-9BE4-7997D782CE65}" dt="2025-05-12T11:59:59.505" v="131" actId="20577"/>
          <ac:spMkLst>
            <pc:docMk/>
            <pc:sldMk cId="1280174047" sldId="271"/>
            <ac:spMk id="2" creationId="{5E285075-2989-495D-CD5A-49EA34EE38F5}"/>
          </ac:spMkLst>
        </pc:spChg>
        <pc:spChg chg="mod">
          <ac:chgData name="Biong, Christoffer" userId="57d96d68-424b-44e6-9278-11800f331868" providerId="ADAL" clId="{5ABD88A4-F6F5-4211-9BE4-7997D782CE65}" dt="2025-05-12T12:04:36.379" v="303" actId="255"/>
          <ac:spMkLst>
            <pc:docMk/>
            <pc:sldMk cId="1280174047" sldId="271"/>
            <ac:spMk id="3" creationId="{A57ED893-D122-1963-B3CF-68FD2EBA78B8}"/>
          </ac:spMkLst>
        </pc:spChg>
        <pc:spChg chg="add del mod">
          <ac:chgData name="Biong, Christoffer" userId="57d96d68-424b-44e6-9278-11800f331868" providerId="ADAL" clId="{5ABD88A4-F6F5-4211-9BE4-7997D782CE65}" dt="2025-05-12T12:02:44.566" v="263" actId="22"/>
          <ac:spMkLst>
            <pc:docMk/>
            <pc:sldMk cId="1280174047" sldId="271"/>
            <ac:spMk id="5" creationId="{87D81390-4EBC-1D6B-60BB-848A847F82FF}"/>
          </ac:spMkLst>
        </pc:spChg>
        <pc:spChg chg="add del">
          <ac:chgData name="Biong, Christoffer" userId="57d96d68-424b-44e6-9278-11800f331868" providerId="ADAL" clId="{5ABD88A4-F6F5-4211-9BE4-7997D782CE65}" dt="2025-05-12T12:04:50.005" v="305" actId="478"/>
          <ac:spMkLst>
            <pc:docMk/>
            <pc:sldMk cId="1280174047" sldId="271"/>
            <ac:spMk id="7" creationId="{921F9666-06DE-D235-7D4C-8929A4EC14D8}"/>
          </ac:spMkLst>
        </pc:spChg>
        <pc:spChg chg="add mod">
          <ac:chgData name="Biong, Christoffer" userId="57d96d68-424b-44e6-9278-11800f331868" providerId="ADAL" clId="{5ABD88A4-F6F5-4211-9BE4-7997D782CE65}" dt="2025-05-12T13:26:47.840" v="371" actId="20577"/>
          <ac:spMkLst>
            <pc:docMk/>
            <pc:sldMk cId="1280174047" sldId="271"/>
            <ac:spMk id="9" creationId="{B78F9EF1-6C8C-C483-46AB-62A52C7F36EF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13:31:31.72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1480 235 24575,'-1'1'0,"1"0"0,-1 1 0,0-1 0,0 0 0,1 0 0,-1 0 0,0 0 0,0 0 0,0 0 0,0 0 0,0-1 0,-1 1 0,1 0 0,0 0 0,0-1 0,0 1 0,-1-1 0,1 1 0,0-1 0,-1 0 0,1 1 0,0-1 0,-1 0 0,-1 0 0,-41 6 0,41-6 0,-31 1 0,1-1 0,-1-2 0,-42-8 0,31 3 0,-49 0 0,18 6 0,-113-17 0,131 12 0,0 2 0,0 3 0,-66 7 0,104-4 0,1 1 0,0 1 0,1 0 0,-1 2 0,1 0 0,0 1 0,0 1 0,1 0 0,0 2 0,0 0 0,1 0 0,1 2 0,0 0 0,0 1 0,1 0 0,1 1 0,-22 29 0,15-12 0,2-5 0,1 1 0,-21 46 0,17-26 0,3 2 0,2 0 0,1 0 0,3 2 0,3 0 0,1 0 0,-1 100 0,10-73 0,-1 16 0,17 124 0,-12-186 0,2-1 0,1 1 0,1-2 0,1 1 0,2-1 0,1-1 0,30 49 0,-27-53 0,1 0 0,1-2 0,0 0 0,2-1 0,1-1 0,1-1 0,0 0 0,1-2 0,2-1 0,-1-1 0,2-1 0,49 21 0,15 2 0,2-4 0,1-5 0,1-3 0,2-5 0,0-3 0,1-5 0,176 1 0,-94-16 0,-76 3 0,1-4 0,-1-5 0,108-22 0,-200 28 0,309-64 0,-238 48 0,0-4 0,119-50 0,-39 13 0,87-5 0,-213 53 0,-6 2 0,51-23 0,-54 21 0,55-17 0,-65 24 0,0-1 0,0 0 0,0-2 0,-1 0 0,0-1 0,0 0 0,-1-1 0,19-15 0,63-63 0,0 1 0,-35 33 0,-3-2 0,94-114 0,-141 153 0,-1-1 0,-1 0 0,0 0 0,-1-1 0,-1 0 0,-1-1 0,0 0 0,-2 0 0,0 0 0,-1-1 0,-1 0 0,1-24 0,-2 0 0,-1 0 0,-6-52 0,2 77 0,0 1 0,-1 0 0,-1-1 0,-1 2 0,0-1 0,-1 1 0,-18-31 0,1 9 0,-6-11 0,-46-59 0,64 94 0,-1 1 0,0 0 0,-1 1 0,-1 0 0,0 1 0,-1 1 0,-32-18 0,-279-132 0,270 136 0,-2 2 0,-114-27 0,118 30 0,46 16 0,-1 0 0,1 0 0,-1 1 0,0 0 0,0 1 0,-14-2 0,-300 3 0,155 3 0,109 1 0,-66 12 0,61-7 0,36-3 0,0 2 0,-35 12 0,-23 5 0,38-14 0,-77 28 0,110-32 0,0 1 0,1 0 0,0 1 0,1 1 0,0 0 0,0 1 0,0 1 0,-19 20 0,30-28-2,0 0 1,-1 0-1,0 0 0,1 0 0,-1-1 0,0 1 0,-1-1 0,1 0 1,0 0-1,-1 0 0,1-1 0,-9 2 0,-59 2 128,59-5-420,-1 0 1,1 1 0,0 0-1,-14 4 1,10 0-6533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13:33:48.44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1823 162 24575,'-39'-3'0,"-1"-1"0,1-2 0,-47-14 0,7 2 0,-346-79 0,374 90 0,0 2 0,0 3 0,-68 6 0,8-2 0,13-4 0,49-1 0,-1 3 0,-88 10 0,121-6 0,-1 1 0,1 1 0,1 1 0,-1 0 0,1 1 0,1 0 0,-1 2 0,1 0 0,1 0 0,0 2 0,1-1 0,-22 26 0,13-12 0,1 1 0,2 1 0,0 1 0,2 1 0,-26 61 0,35-69 0,2 1 0,0 0 0,2 0 0,0 0 0,2 1 0,0-1 0,2 1 0,0-1 0,1 1 0,2-1 0,0 1 0,8 27 0,-5-37 0,0 0 0,2 0 0,-1 0 0,1-1 0,1 0 0,0-1 0,16 16 0,-10-11 0,0 1 0,13 22 0,-17-26 0,0 0 0,1-1 0,0 0 0,1-1 0,1 0 0,0-1 0,29 16 0,10 8 0,118 105 0,-158-126 0,-1-1 0,0 2 0,0-1 0,-2 2 0,1-1 0,12 28 0,-20-37 0,10 19 0,-2 1 0,-1 1 0,-1 0 0,9 46 0,15 41 0,-31-109 0,0 0 0,0-1 0,0 1 0,1-1 0,0 0 0,-1 0 0,1 0 0,0 0 0,1 0 0,-1 0 0,0-1 0,1 0 0,-1 0 0,1 0 0,0 0 0,0 0 0,0-1 0,0 1 0,0-1 0,4 1 0,14 2 0,0-1 0,37 2 0,-28-3 0,872 27 0,-424 10 0,-316-19 0,176-1 0,758-20 0,-1072-1 0,0 0 0,0-1 0,-1-2 0,1 0 0,41-16 0,116-58 0,-153 65 0,9-4 0,-1-1 0,-1-2 0,49-38 0,-68 45 0,-1 0 0,0-2 0,-1 0 0,-1-1 0,-1 0 0,0-1 0,-1 0 0,13-30 0,-16 30 0,9-17 0,-1-1 0,-3 0 0,0-1 0,-3 0 0,10-50 0,-19 73 0,8-55 0,-2-1 0,-4 1 0,-5-88 0,0 148 0,-1 1 0,0 0 0,0 0 0,-1 0 0,0 0 0,-1 0 0,0 1 0,0 0 0,0-1 0,-1 2 0,0-1 0,-1 0 0,1 1 0,-1 0 0,0 0 0,-1 1 0,1 0 0,-15-9 0,-10-4 0,-1 2 0,0 0 0,-37-11 0,60 24 0,-372-122 0,270 103 0,10 4 0,32 5 0,-136-9 0,89 13 0,-440-2 0,336 13 0,-555-2-1365,755 0-5461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0CAC55-5EDE-0485-ABD3-5A1512AB5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C92E6CF-5C67-2E56-D6B1-780767AC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2F339C-CFF7-7637-9F03-7815BE1F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82F8DF-2F17-682E-3304-B4E6456D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A1CCAF-689B-58D5-6A3A-46D736FE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799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6B5BB-3A1E-AACE-4101-0A3502FA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F620B7D-FDF2-0C7C-0F66-921743A42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DDA541A-4735-9008-35DB-F1E321A3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148936-1480-D38B-D50E-F48A41ED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518AB6-5DB0-89AD-F140-AFACACA4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36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6536B18-44D6-53D5-FA0B-694061715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CF9AE6B-EE0E-D6FD-BB85-0886AD023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DC3753-FE8A-940B-6E18-0447E589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8F8F76-C9DD-D647-8720-A4BEAF77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B5993C-17E6-2857-99F2-D6193978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04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1A5A25-7073-772C-2F04-4D6954BE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B9F379-5769-B097-BE8F-CEA222F65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D5E4C0-D510-FC32-ED2D-5FA88068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FDFAD94-14AE-4385-790A-F16B3915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23D53C-3578-6EAE-B770-573F3BAD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18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DF4814-D995-8F8D-F5FE-75463273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D3C217-D6ED-C750-8631-C8FBFE8A9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1DA16D3-5810-1C07-F8A4-25BC325E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CCBA25-184B-0148-E8C9-C56C943A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6FFE4A3-0BC9-C8F4-ED65-066E5826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69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76E249-F8B2-FA4B-98EB-4FA6D6CB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460541-8480-DEF6-5E7D-34D86DF56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7F84DC2-8582-C928-586F-59FC81401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C68C24-7DAB-E51D-70F0-458F6C44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63A89B7-6439-6D16-5D67-9629BDFF7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7BF6FE9-F6C0-9617-8984-46F08B91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08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5826FE-F2CF-654E-3043-3DC7AD40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3FC02AC-507E-8253-F9FD-887B9B9B8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4120544-40F3-24AD-4FCF-4102F4607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85E0CF9-9CCA-6680-B851-7199CF9A4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0205990-52E7-136E-8040-5F5B609A2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5E552BC-8207-FCEB-C7DF-975DFF27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6CECD8A-FB7F-E594-82E5-8AE9670A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3DC447D-2F78-176B-CA8A-DB205581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51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D6C28F-0E12-A546-BE2F-9B2FC289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C94AF58-3EBD-BF98-E9BD-9E0CCD7C1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2543FC7-30F9-71CA-44E4-EF0987A7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D3F2105-5ADD-B5F1-E644-EACA9946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055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B66B7CB-7DB1-4301-BEA6-A110438B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4C0187-5A16-2B73-1BBA-62C4122A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5D2D522-92B8-4A90-72EF-91B9A056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91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72AE7E-DFCC-04DA-BC0D-AAC8F537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271E2F-709F-231E-2127-0AE6FF57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F3617D3-4E2F-D2AE-47A6-E8183C09B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10C822-33D7-95F5-149A-7A3250E0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548F966-460E-4756-78A2-ACA298CE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9E6CC89-FE55-CBBF-0F44-E1EADAF1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9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0AE86-FAC9-1341-318B-04CE69B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172F468-5C87-8383-0539-1C8688EF0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2FC0428-788D-A58D-80FD-6F1C782EA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D9AB23C-6D04-2B2F-6E53-E8383C46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A7A618C-F00B-5C88-84BB-9AB08316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37B3ED-2C20-86FF-834F-4DF34F51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8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8A57760-883B-925B-CB46-1C5FEE6D6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66AB68-8E0F-A4C6-6298-72BCCCC12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6B826F-9D0E-C274-6493-558850067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5F53-6F49-4650-A343-A33D44FA5794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225903-1F7F-5D40-F803-646E69D95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A321F7-BFD9-9221-4F3A-CE616A96B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60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2" Type="http://schemas.openxmlformats.org/officeDocument/2006/relationships/hyperlink" Target="https://www.vaga.kommune.no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F5BBCD-5B7D-9AB5-ABDB-629986B2B1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Flyktningtjenesten</a:t>
            </a:r>
            <a:r>
              <a:rPr lang="nb-NO" dirty="0"/>
              <a:t> Vågå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8D1D484-7E53-0EB5-85BF-35B43C757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Om introduksjonsprogrammet</a:t>
            </a:r>
          </a:p>
          <a:p>
            <a:r>
              <a:rPr lang="nb-NO" dirty="0">
                <a:cs typeface="Calibri"/>
              </a:rPr>
              <a:t>12.05.2025</a:t>
            </a:r>
          </a:p>
        </p:txBody>
      </p:sp>
    </p:spTree>
    <p:extLst>
      <p:ext uri="{BB962C8B-B14F-4D97-AF65-F5344CB8AC3E}">
        <p14:creationId xmlns:p14="http://schemas.microsoft.com/office/powerpoint/2010/main" val="248636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44F2C-BA65-5103-1CA9-4575E5B3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208ECB-F98F-AB3F-C0A2-1F5800B9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Barns sykdom</a:t>
            </a:r>
          </a:p>
          <a:p>
            <a:pPr lvl="1"/>
            <a:r>
              <a:rPr lang="nb-NO" dirty="0"/>
              <a:t>Gi beskjed til lærer/praksisplass så raskt som mulig</a:t>
            </a:r>
          </a:p>
          <a:p>
            <a:pPr lvl="1"/>
            <a:r>
              <a:rPr lang="nb-NO" dirty="0">
                <a:solidFill>
                  <a:schemeClr val="accent4"/>
                </a:solidFill>
              </a:rPr>
              <a:t>Send egenmelding</a:t>
            </a:r>
          </a:p>
          <a:p>
            <a:pPr lvl="2"/>
            <a:r>
              <a:rPr lang="nb-NO" dirty="0"/>
              <a:t>Ett eller to barn: du kan være hjemme inntil 10 dager (i løpet av 12 måneder)</a:t>
            </a:r>
          </a:p>
          <a:p>
            <a:pPr lvl="2"/>
            <a:r>
              <a:rPr lang="nb-NO" dirty="0"/>
              <a:t>Flere enn to barn: rett til 15 dager (i løpet av 12 måneder)</a:t>
            </a:r>
          </a:p>
          <a:p>
            <a:pPr lvl="2"/>
            <a:r>
              <a:rPr lang="nb-NO" dirty="0"/>
              <a:t>Alene om omsorgen</a:t>
            </a:r>
          </a:p>
          <a:p>
            <a:pPr lvl="3"/>
            <a:r>
              <a:rPr lang="nb-NO" dirty="0"/>
              <a:t>Rett til 20 dager hvis du har ett eller to barn og 30 dager hvis du har flere barn</a:t>
            </a:r>
          </a:p>
          <a:p>
            <a:pPr lvl="2"/>
            <a:r>
              <a:rPr lang="nb-NO" dirty="0"/>
              <a:t>Gjelder også hvis barnepasser er syk</a:t>
            </a:r>
          </a:p>
          <a:p>
            <a:pPr lvl="2"/>
            <a:r>
              <a:rPr lang="nb-NO" dirty="0"/>
              <a:t>Mer enn tre dagers fravær: legeerklæring</a:t>
            </a:r>
          </a:p>
          <a:p>
            <a:pPr lvl="2"/>
            <a:r>
              <a:rPr lang="nb-NO" dirty="0"/>
              <a:t>Må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av </a:t>
            </a:r>
            <a:r>
              <a:rPr lang="nb-NO" dirty="0" err="1"/>
              <a:t>flyktningtjenesten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912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6DE65A-A25D-45A3-DCEB-C817F513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BE9B52-16F2-7EC4-3605-DF5068B7F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solidFill>
                  <a:schemeClr val="accent4"/>
                </a:solidFill>
              </a:rPr>
              <a:t>Permisjon</a:t>
            </a:r>
          </a:p>
          <a:p>
            <a:pPr lvl="1"/>
            <a:r>
              <a:rPr lang="nb-NO" dirty="0"/>
              <a:t>Må søkes om og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for å være gyldig</a:t>
            </a:r>
          </a:p>
          <a:p>
            <a:pPr lvl="1"/>
            <a:r>
              <a:rPr lang="nb-NO" dirty="0"/>
              <a:t>Skjema på www.vaga.kommune.no</a:t>
            </a:r>
            <a:endParaRPr lang="nb-NO" dirty="0">
              <a:ea typeface="Calibri"/>
              <a:cs typeface="Calibri"/>
            </a:endParaRPr>
          </a:p>
          <a:p>
            <a:pPr lvl="1"/>
            <a:r>
              <a:rPr lang="nb-NO" dirty="0"/>
              <a:t>Ved graviditet/fødsel</a:t>
            </a:r>
          </a:p>
          <a:p>
            <a:pPr lvl="2"/>
            <a:r>
              <a:rPr lang="nb-NO" dirty="0"/>
              <a:t>Svangerskapskontroll</a:t>
            </a:r>
          </a:p>
          <a:p>
            <a:pPr lvl="2"/>
            <a:r>
              <a:rPr lang="nb-NO" dirty="0"/>
              <a:t>Rett til fri med introduksjonsstønad i opptil ti virkedager</a:t>
            </a:r>
          </a:p>
          <a:p>
            <a:pPr lvl="2"/>
            <a:r>
              <a:rPr lang="nb-NO" dirty="0"/>
              <a:t>Etter fødsel: </a:t>
            </a:r>
          </a:p>
          <a:p>
            <a:pPr lvl="3"/>
            <a:r>
              <a:rPr lang="nb-NO" dirty="0"/>
              <a:t>Mor: 20 virkedager m. introstønad</a:t>
            </a:r>
          </a:p>
          <a:p>
            <a:pPr lvl="3"/>
            <a:r>
              <a:rPr lang="nb-NO" dirty="0"/>
              <a:t>Far: 7 virkedager m. introstønad (må brukes på omsorg)</a:t>
            </a:r>
          </a:p>
          <a:p>
            <a:pPr lvl="3"/>
            <a:r>
              <a:rPr lang="nb-NO" dirty="0"/>
              <a:t>Mor har rett til ammefri (inntil én time per dag) i barnets første leveår</a:t>
            </a:r>
          </a:p>
        </p:txBody>
      </p:sp>
    </p:spTree>
    <p:extLst>
      <p:ext uri="{BB962C8B-B14F-4D97-AF65-F5344CB8AC3E}">
        <p14:creationId xmlns:p14="http://schemas.microsoft.com/office/powerpoint/2010/main" val="139757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7660D1-0AC4-632A-6E70-874E0553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A95F0B-89C8-E6E1-014A-6D8571533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Inntil 10 dager velferdspermisjon (hvert kalenderår)</a:t>
            </a:r>
          </a:p>
          <a:p>
            <a:pPr lvl="1"/>
            <a:r>
              <a:rPr lang="nb-NO" dirty="0"/>
              <a:t>Inntil tre virkedager ved tilvenning av barn i barnehage og lignende</a:t>
            </a:r>
          </a:p>
          <a:p>
            <a:pPr lvl="1"/>
            <a:r>
              <a:rPr lang="nb-NO" dirty="0"/>
              <a:t>Én dag for å følge barnet på skolen den dagen barnet begynner på skolen</a:t>
            </a:r>
          </a:p>
          <a:p>
            <a:pPr lvl="1"/>
            <a:r>
              <a:rPr lang="nb-NO" dirty="0"/>
              <a:t>Den dagen den enkelte deltager gifter seg eller inngår partnerskap</a:t>
            </a:r>
          </a:p>
          <a:p>
            <a:pPr lvl="1"/>
            <a:r>
              <a:rPr lang="nb-NO" dirty="0"/>
              <a:t>Inntil tre virkedager i forbindelse med dødsfall i nær familie eller vennekrets</a:t>
            </a:r>
          </a:p>
          <a:p>
            <a:pPr lvl="1"/>
            <a:r>
              <a:rPr lang="nb-NO" dirty="0"/>
              <a:t>I forbindelse med jobbintervju, opptak ved skole eller avtalt time hos lege eller tannlege</a:t>
            </a:r>
          </a:p>
          <a:p>
            <a:pPr lvl="1"/>
            <a:r>
              <a:rPr lang="nb-NO" dirty="0"/>
              <a:t>Når en deltager i hjemmet pleier en nær pårørende.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3981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6D5D64-71B8-5DA6-A68E-242E6E3B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736CF9-57C1-E426-7026-D90BF5DEF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Permisjon (forts.)</a:t>
            </a:r>
          </a:p>
          <a:p>
            <a:pPr lvl="1"/>
            <a:r>
              <a:rPr lang="nb-NO" dirty="0"/>
              <a:t>Ti virkedager for hvert kalenderår for fred- og forsoningsarbeid på nasjonalt eller internasjonalt nivå</a:t>
            </a:r>
          </a:p>
          <a:p>
            <a:pPr lvl="1"/>
            <a:r>
              <a:rPr lang="nb-NO" dirty="0"/>
              <a:t>Uten introduksjonslønn</a:t>
            </a:r>
          </a:p>
          <a:p>
            <a:pPr lvl="2"/>
            <a:r>
              <a:rPr lang="nb-NO" dirty="0"/>
              <a:t>Egen eller barns sykdom/skade</a:t>
            </a:r>
          </a:p>
          <a:p>
            <a:pPr lvl="3"/>
            <a:r>
              <a:rPr lang="nb-NO" dirty="0"/>
              <a:t>Opptil ett år</a:t>
            </a:r>
          </a:p>
          <a:p>
            <a:pPr lvl="2"/>
            <a:r>
              <a:rPr lang="nb-NO" dirty="0"/>
              <a:t>Fødsel</a:t>
            </a:r>
          </a:p>
          <a:p>
            <a:pPr lvl="3"/>
            <a:r>
              <a:rPr lang="nb-NO" dirty="0"/>
              <a:t>Omsorgspermisjon i til sammen opptil ti måneder i barnets første leveår</a:t>
            </a:r>
          </a:p>
          <a:p>
            <a:pPr lvl="3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673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DEB8C4-8C54-1C44-2FF8-E0B907AF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C55577-E57D-072B-6577-3A37C706E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Fridager i Norge:</a:t>
            </a:r>
          </a:p>
          <a:p>
            <a:pPr lvl="1"/>
            <a:r>
              <a:rPr lang="nb-NO" dirty="0"/>
              <a:t>Lørdager og søndager</a:t>
            </a:r>
          </a:p>
          <a:p>
            <a:pPr lvl="1"/>
            <a:r>
              <a:rPr lang="nb-NO" dirty="0"/>
              <a:t>1. og 17. mai</a:t>
            </a:r>
          </a:p>
          <a:p>
            <a:pPr lvl="1"/>
            <a:r>
              <a:rPr lang="nb-NO" dirty="0"/>
              <a:t>Nyttårsdag</a:t>
            </a:r>
          </a:p>
          <a:p>
            <a:pPr lvl="1"/>
            <a:r>
              <a:rPr lang="nb-NO" dirty="0"/>
              <a:t>Skjærtorsdag, langfredag, 2. påskedag</a:t>
            </a:r>
          </a:p>
          <a:p>
            <a:pPr lvl="1"/>
            <a:r>
              <a:rPr lang="nb-NO" dirty="0"/>
              <a:t>Kristi himmelfartsdag, 2. pinsedag </a:t>
            </a:r>
          </a:p>
          <a:p>
            <a:pPr lvl="1"/>
            <a:r>
              <a:rPr lang="nb-NO" dirty="0"/>
              <a:t>1. og 2. juledag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Deltagere som har andre religiøse høytidsdager enn de offentlige helligdagene, har rett til fri fra deltagelse i introduksjonsprogram med introduksjonsstønad i </a:t>
            </a:r>
            <a:r>
              <a:rPr lang="nb-NO" dirty="0">
                <a:solidFill>
                  <a:schemeClr val="accent4"/>
                </a:solidFill>
              </a:rPr>
              <a:t>opptil to selvvalgte virkedager</a:t>
            </a:r>
            <a:r>
              <a:rPr lang="nb-NO" dirty="0"/>
              <a:t> hvert kalenderår i forbindelse med høytider etter sin religion. Deltagere må gi beskjed senest 14 dager før.</a:t>
            </a:r>
          </a:p>
        </p:txBody>
      </p:sp>
    </p:spTree>
    <p:extLst>
      <p:ext uri="{BB962C8B-B14F-4D97-AF65-F5344CB8AC3E}">
        <p14:creationId xmlns:p14="http://schemas.microsoft.com/office/powerpoint/2010/main" val="2254757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46DE4-FF68-1EC8-55D4-4E7A31B82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8892E3-E30F-CE8A-CF03-57DDE1959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Kilder:</a:t>
            </a:r>
          </a:p>
          <a:p>
            <a:pPr lvl="1"/>
            <a:r>
              <a:rPr lang="nb-NO" dirty="0"/>
              <a:t>Integreringsloven (2021)</a:t>
            </a:r>
          </a:p>
          <a:p>
            <a:pPr lvl="1"/>
            <a:r>
              <a:rPr lang="nb-NO" dirty="0"/>
              <a:t>Integreringsforskriften (2021)</a:t>
            </a:r>
          </a:p>
        </p:txBody>
      </p:sp>
    </p:spTree>
    <p:extLst>
      <p:ext uri="{BB962C8B-B14F-4D97-AF65-F5344CB8AC3E}">
        <p14:creationId xmlns:p14="http://schemas.microsoft.com/office/powerpoint/2010/main" val="53597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285075-2989-495D-CD5A-49EA34EE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Flyktningtjenesten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7ED893-D122-1963-B3CF-68FD2EBA7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909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Eva Haldis Tessneset</a:t>
            </a:r>
          </a:p>
          <a:p>
            <a:pPr marL="0" indent="0">
              <a:buNone/>
            </a:pPr>
            <a:r>
              <a:rPr lang="nn-NO" sz="2000" dirty="0"/>
              <a:t>Flyktningkonsulent</a:t>
            </a:r>
          </a:p>
          <a:p>
            <a:pPr marL="0" indent="0">
              <a:buNone/>
            </a:pPr>
            <a:r>
              <a:rPr lang="nn-NO" sz="2000" dirty="0"/>
              <a:t>Eva.Haldis.Tessneset@nav.no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Christoffer Biong</a:t>
            </a:r>
          </a:p>
          <a:p>
            <a:pPr marL="0" indent="0">
              <a:buNone/>
            </a:pPr>
            <a:r>
              <a:rPr lang="nb-NO" sz="2000" dirty="0"/>
              <a:t>Flyktningkonsulent</a:t>
            </a:r>
          </a:p>
          <a:p>
            <a:pPr marL="0" indent="0">
              <a:buNone/>
            </a:pPr>
            <a:r>
              <a:rPr lang="nb-NO" sz="2000" dirty="0"/>
              <a:t>christoffer.biong@nav.no</a:t>
            </a: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78F9EF1-6C8C-C483-46AB-62A52C7F36EF}"/>
              </a:ext>
            </a:extLst>
          </p:cNvPr>
          <p:cNvSpPr txBox="1"/>
          <p:nvPr/>
        </p:nvSpPr>
        <p:spPr>
          <a:xfrm>
            <a:off x="5529129" y="1825625"/>
            <a:ext cx="5915309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nb-NO" sz="2000" dirty="0"/>
              <a:t>Hans Magne Haugen</a:t>
            </a:r>
          </a:p>
          <a:p>
            <a:pPr marL="0" indent="0" algn="r">
              <a:buNone/>
            </a:pPr>
            <a:r>
              <a:rPr lang="nb-NO" sz="2000" dirty="0"/>
              <a:t>Boveileder</a:t>
            </a:r>
          </a:p>
          <a:p>
            <a:pPr marL="0" indent="0" algn="r">
              <a:buNone/>
            </a:pPr>
            <a:r>
              <a:rPr lang="nn-NO" sz="2000" dirty="0"/>
              <a:t>Hans.Magne.Haugen@vaga.kommune.no</a:t>
            </a:r>
          </a:p>
          <a:p>
            <a:pPr marL="0" indent="0" algn="r">
              <a:buNone/>
            </a:pPr>
            <a:endParaRPr lang="nb-NO" sz="2000" dirty="0"/>
          </a:p>
          <a:p>
            <a:pPr marL="0" indent="0" algn="r">
              <a:buNone/>
            </a:pPr>
            <a:r>
              <a:rPr lang="nb-NO" sz="2000" dirty="0"/>
              <a:t>Magnhild Vole</a:t>
            </a:r>
          </a:p>
          <a:p>
            <a:pPr marL="0" indent="0" algn="r">
              <a:buNone/>
            </a:pPr>
            <a:r>
              <a:rPr lang="nb-NO" sz="2000" dirty="0"/>
              <a:t>Leder NAV Vågå</a:t>
            </a:r>
          </a:p>
          <a:p>
            <a:pPr marL="0" indent="0" algn="r">
              <a:buNone/>
            </a:pPr>
            <a:r>
              <a:rPr lang="nb-NO" sz="2000" dirty="0"/>
              <a:t>Magnhild.vole@nav.no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017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C9D8A2-C12C-1DA6-A3C5-DF853245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Nettsider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BE181F-41CB-FC3F-CBF2-698E47A96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hlinkClick r:id="rId2"/>
              </a:rPr>
              <a:t>www.vaga.kommune.no/</a:t>
            </a:r>
            <a:r>
              <a:rPr lang="nb-NO" dirty="0" err="1"/>
              <a:t>flyktningteneste</a:t>
            </a:r>
          </a:p>
          <a:p>
            <a:pPr lvl="1"/>
            <a:r>
              <a:rPr lang="nb-NO" dirty="0"/>
              <a:t>Velg: «Alle </a:t>
            </a:r>
            <a:r>
              <a:rPr lang="nb-NO" dirty="0" err="1"/>
              <a:t>tenester</a:t>
            </a:r>
            <a:r>
              <a:rPr lang="nb-NO" dirty="0"/>
              <a:t>» og «</a:t>
            </a:r>
            <a:r>
              <a:rPr lang="nb-NO" dirty="0" err="1"/>
              <a:t>Flyktningtenesten</a:t>
            </a:r>
            <a:r>
              <a:rPr lang="nb-NO" dirty="0"/>
              <a:t>»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062A1B5-CABE-9D2F-7F9D-968ABEC484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102"/>
          <a:stretch/>
        </p:blipFill>
        <p:spPr>
          <a:xfrm>
            <a:off x="326572" y="3204979"/>
            <a:ext cx="4991877" cy="289630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Håndskrift 5">
                <a:extLst>
                  <a:ext uri="{FF2B5EF4-FFF2-40B4-BE49-F238E27FC236}">
                    <a16:creationId xmlns:a16="http://schemas.microsoft.com/office/drawing/2014/main" id="{7A155F73-4CBC-2F33-38AC-16476A7D1508}"/>
                  </a:ext>
                </a:extLst>
              </p14:cNvPr>
              <p14:cNvContentPartPr/>
              <p14:nvPr/>
            </p14:nvContentPartPr>
            <p14:xfrm>
              <a:off x="2368836" y="5016785"/>
              <a:ext cx="1504080" cy="794880"/>
            </p14:xfrm>
          </p:contentPart>
        </mc:Choice>
        <mc:Fallback xmlns="">
          <p:pic>
            <p:nvPicPr>
              <p:cNvPr id="6" name="Håndskrift 5">
                <a:extLst>
                  <a:ext uri="{FF2B5EF4-FFF2-40B4-BE49-F238E27FC236}">
                    <a16:creationId xmlns:a16="http://schemas.microsoft.com/office/drawing/2014/main" id="{7A155F73-4CBC-2F33-38AC-16476A7D15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2716" y="5010665"/>
                <a:ext cx="1516320" cy="80712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Bilde 7">
            <a:extLst>
              <a:ext uri="{FF2B5EF4-FFF2-40B4-BE49-F238E27FC236}">
                <a16:creationId xmlns:a16="http://schemas.microsoft.com/office/drawing/2014/main" id="{55F8090D-1843-7386-2B08-697D8DBEB3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204979"/>
            <a:ext cx="5086740" cy="283689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CFE5087C-0A87-3E97-9365-F5363A4E1DD4}"/>
                  </a:ext>
                </a:extLst>
              </p14:cNvPr>
              <p14:cNvContentPartPr/>
              <p14:nvPr/>
            </p14:nvContentPartPr>
            <p14:xfrm>
              <a:off x="6798857" y="5194704"/>
              <a:ext cx="1710720" cy="62820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CFE5087C-0A87-3E97-9365-F5363A4E1DD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792737" y="5188584"/>
                <a:ext cx="1722960" cy="64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11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F3CD71-AB44-8A21-5DC8-7E0FACF63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Nyttig informasjon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920B7B-5D79-0D70-77B0-2B6F797D6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Generell informasjon </a:t>
            </a:r>
          </a:p>
          <a:p>
            <a:r>
              <a:rPr lang="nb-NO" dirty="0"/>
              <a:t>Om det å være flyktning i Vågå</a:t>
            </a:r>
          </a:p>
          <a:p>
            <a:r>
              <a:rPr lang="nb-NO" dirty="0"/>
              <a:t>Om introduksjonsprogrammet</a:t>
            </a:r>
          </a:p>
          <a:p>
            <a:r>
              <a:rPr lang="nb-NO" dirty="0">
                <a:cs typeface="Calibri" panose="020F0502020204030204"/>
              </a:rPr>
              <a:t>Skjema for egenmelding, permisjon og forlengelse av program</a:t>
            </a:r>
          </a:p>
        </p:txBody>
      </p:sp>
    </p:spTree>
    <p:extLst>
      <p:ext uri="{BB962C8B-B14F-4D97-AF65-F5344CB8AC3E}">
        <p14:creationId xmlns:p14="http://schemas.microsoft.com/office/powerpoint/2010/main" val="287513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F0BD06-0C6F-7103-5E36-06BD11E4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Hva er introduksjonsprogrammet?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3E3ADC-47DC-7D4A-EE31-7DB8A2CEC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Opplæringsprogram for flyktninger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18-55 år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Skal gi jobb eller utdanning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Frivillig for flyktninger med kollektiv beskyttelse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Du lærer norsk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Kan inneholde praksisplass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Varighet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3-6 måneder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Opptil 3 år om man har som mål å fullføre grunnskole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Kan forlenges</a:t>
            </a:r>
          </a:p>
        </p:txBody>
      </p:sp>
    </p:spTree>
    <p:extLst>
      <p:ext uri="{BB962C8B-B14F-4D97-AF65-F5344CB8AC3E}">
        <p14:creationId xmlns:p14="http://schemas.microsoft.com/office/powerpoint/2010/main" val="224346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87A523-03E1-96ED-4B41-52069C49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Dette skal du ha fra kommunen: 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F6B0C5-216E-BBC9-AE0F-B53013068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b-NO" dirty="0">
                <a:ea typeface="Calibri"/>
                <a:cs typeface="Calibri"/>
              </a:rPr>
              <a:t>Kartlegging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Kompetanse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Utdanning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Jobberfaring</a:t>
            </a:r>
          </a:p>
          <a:p>
            <a:r>
              <a:rPr lang="nb-NO" dirty="0">
                <a:ea typeface="Calibri"/>
                <a:cs typeface="Calibri"/>
              </a:rPr>
              <a:t>Introduksjonsvedtak</a:t>
            </a:r>
            <a:endParaRPr lang="nb-NO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Hvor lenge du får gå i introduksjonsprogram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Hvor mye du får i introduksjonsstønad</a:t>
            </a:r>
          </a:p>
          <a:p>
            <a:r>
              <a:rPr lang="nb-NO" dirty="0">
                <a:ea typeface="Calibri"/>
                <a:cs typeface="Calibri"/>
              </a:rPr>
              <a:t>Individuell plan (IP)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Med dine mål</a:t>
            </a:r>
          </a:p>
          <a:p>
            <a:r>
              <a:rPr lang="nb-NO" dirty="0">
                <a:ea typeface="Calibri"/>
                <a:cs typeface="Calibri"/>
              </a:rPr>
              <a:t>Integreringskontrakt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nb-NO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96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CBADAD-E3B0-F716-12D7-15686FF3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Viktig om varighet: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C20B96-2A5F-A5B0-CCCC-6DCB88823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Introduksjonsprogrammet varer 3-6 måneder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...eller til du når ditt mål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Kan forlenges til opptil 1 år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Du må søke om forlengelse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nb-NO" dirty="0">
              <a:ea typeface="Calibri"/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endParaRPr lang="nb-NO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28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2EC387-E3A5-096A-1A5F-D6943D83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C7E46E-06D7-EBC5-46DA-90654177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Fravær</a:t>
            </a:r>
          </a:p>
          <a:p>
            <a:pPr lvl="1"/>
            <a:r>
              <a:rPr lang="nb-NO" dirty="0">
                <a:solidFill>
                  <a:schemeClr val="accent6"/>
                </a:solidFill>
              </a:rPr>
              <a:t>Gyldig fravær</a:t>
            </a:r>
          </a:p>
          <a:p>
            <a:pPr lvl="2"/>
            <a:r>
              <a:rPr lang="nb-NO" dirty="0"/>
              <a:t>Gir ikke trekk i introduksjonslønn</a:t>
            </a:r>
          </a:p>
          <a:p>
            <a:pPr lvl="1"/>
            <a:r>
              <a:rPr lang="nb-NO" dirty="0">
                <a:solidFill>
                  <a:schemeClr val="accent6"/>
                </a:solidFill>
              </a:rPr>
              <a:t>Ferie</a:t>
            </a:r>
          </a:p>
          <a:p>
            <a:pPr lvl="2"/>
            <a:r>
              <a:rPr lang="nb-NO" dirty="0"/>
              <a:t>25 dager per år</a:t>
            </a:r>
          </a:p>
          <a:p>
            <a:pPr lvl="2"/>
            <a:r>
              <a:rPr lang="nb-NO" dirty="0"/>
              <a:t>Kommunen bestemmer når det er ferie</a:t>
            </a:r>
          </a:p>
          <a:p>
            <a:pPr lvl="2"/>
            <a:r>
              <a:rPr lang="nb-NO" dirty="0"/>
              <a:t>Du har rett til introduksjonsstønad i ferien</a:t>
            </a:r>
          </a:p>
          <a:p>
            <a:pPr marL="457200" lvl="1" indent="0">
              <a:buNone/>
            </a:pPr>
            <a:endParaRPr lang="nb-NO" dirty="0"/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042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EFA730-944B-89F5-EE79-80602C47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A4F94A-7CD7-BF66-93E6-6032F1AE1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Introduksjonsstønad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20 671,- før skatt per måned (går opp i mai)</a:t>
            </a:r>
            <a:endParaRPr lang="nb-NO" dirty="0">
              <a:cs typeface="Calibri"/>
            </a:endParaRPr>
          </a:p>
          <a:p>
            <a:pPr lvl="1"/>
            <a:r>
              <a:rPr lang="nn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Under 25 år: 2/3 stønad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U</a:t>
            </a:r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nder 25 år og bor med foreldre: 1/3 stønad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Utbetales etterskuddsvis (den 15.)</a:t>
            </a:r>
          </a:p>
          <a:p>
            <a:pPr lvl="1"/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Frammøte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I kombinasjon med andre stønader:</a:t>
            </a:r>
          </a:p>
          <a:p>
            <a:pPr lvl="2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Gir trekk: </a:t>
            </a:r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dagpenger under arbeidsløshet, sykepenger, foreldrepenger, arbeidsavklaringspenger og uføretrygd</a:t>
            </a:r>
          </a:p>
          <a:p>
            <a:pPr lvl="2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Gir ikke trekk: </a:t>
            </a:r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barnetrygd og kontantstøtte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Lønn (utenom skole/praksistid) gir ikke trekk</a:t>
            </a:r>
            <a:endParaRPr lang="nb-NO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719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0B8CB7-DEC3-E154-3CDB-6EE892805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8F9D97-7038-D9F1-1F74-53E9D008A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Egen sykdom</a:t>
            </a:r>
          </a:p>
          <a:p>
            <a:pPr lvl="1"/>
            <a:r>
              <a:rPr lang="nb-NO" dirty="0"/>
              <a:t>Gi beskjed til lærer/praksisplass så raskt som mulig</a:t>
            </a:r>
          </a:p>
          <a:p>
            <a:pPr lvl="1"/>
            <a:r>
              <a:rPr lang="nb-NO" dirty="0">
                <a:solidFill>
                  <a:schemeClr val="accent4"/>
                </a:solidFill>
              </a:rPr>
              <a:t>Send egenmelding</a:t>
            </a:r>
            <a:endParaRPr lang="nb-NO" dirty="0"/>
          </a:p>
          <a:p>
            <a:pPr lvl="2"/>
            <a:r>
              <a:rPr lang="nb-NO" dirty="0"/>
              <a:t>4 ganger i en 12. måneders periode</a:t>
            </a:r>
          </a:p>
          <a:p>
            <a:pPr lvl="2"/>
            <a:r>
              <a:rPr lang="nb-NO" dirty="0"/>
              <a:t>Hver egenmelding kan vare i 3 dager</a:t>
            </a:r>
          </a:p>
          <a:p>
            <a:pPr lvl="2"/>
            <a:r>
              <a:rPr lang="nb-NO" dirty="0"/>
              <a:t>Forutsetter 8 uker på intro (må ha legeerklæring før dette)</a:t>
            </a:r>
          </a:p>
          <a:p>
            <a:pPr lvl="2"/>
            <a:r>
              <a:rPr lang="nb-NO" dirty="0"/>
              <a:t>Er du syk lengre enn tre dager må du ha legeerklæring. </a:t>
            </a:r>
          </a:p>
          <a:p>
            <a:pPr lvl="2"/>
            <a:r>
              <a:rPr lang="nb-NO" dirty="0"/>
              <a:t>Det samme gjelder hvis du blir syk etter å ha brukt 4 egenmeldinger innenfor perioden.</a:t>
            </a:r>
          </a:p>
          <a:p>
            <a:pPr lvl="2"/>
            <a:r>
              <a:rPr lang="nb-NO" dirty="0"/>
              <a:t>Skjema finner du på vaga.kommune.no (eller papir på voksenopplæringen)</a:t>
            </a:r>
          </a:p>
          <a:p>
            <a:pPr lvl="2"/>
            <a:r>
              <a:rPr lang="nb-NO" dirty="0"/>
              <a:t>Egenmeldingen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av </a:t>
            </a:r>
            <a:r>
              <a:rPr lang="nb-NO" dirty="0" err="1"/>
              <a:t>Flyktningtjenesten</a:t>
            </a:r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098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3A9266648E624BB04936AA6F4CEDBB" ma:contentTypeVersion="14" ma:contentTypeDescription="Opprett et nytt dokument." ma:contentTypeScope="" ma:versionID="8dee4fd62af65241040bf1d8cfef6532">
  <xsd:schema xmlns:xsd="http://www.w3.org/2001/XMLSchema" xmlns:xs="http://www.w3.org/2001/XMLSchema" xmlns:p="http://schemas.microsoft.com/office/2006/metadata/properties" xmlns:ns2="88fd9548-b55e-4aed-8b1a-8d12aaac8893" xmlns:ns3="e7f475b3-6834-49a4-b960-f29773d80852" targetNamespace="http://schemas.microsoft.com/office/2006/metadata/properties" ma:root="true" ma:fieldsID="024c0b3976de7146ff2e26a2617ccedc" ns2:_="" ns3:_="">
    <xsd:import namespace="88fd9548-b55e-4aed-8b1a-8d12aaac8893"/>
    <xsd:import namespace="e7f475b3-6834-49a4-b960-f29773d808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d9548-b55e-4aed-8b1a-8d12aaac88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2228493a-ba9a-494e-af97-f05f01d29c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75b3-6834-49a4-b960-f29773d8085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b636c03-3300-4862-b604-d836339ee03b}" ma:internalName="TaxCatchAll" ma:showField="CatchAllData" ma:web="e7f475b3-6834-49a4-b960-f29773d808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f475b3-6834-49a4-b960-f29773d80852" xsi:nil="true"/>
    <lcf76f155ced4ddcb4097134ff3c332f xmlns="88fd9548-b55e-4aed-8b1a-8d12aaac889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07B5C8-3A13-48CD-AA51-D02A5E97AA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fd9548-b55e-4aed-8b1a-8d12aaac8893"/>
    <ds:schemaRef ds:uri="e7f475b3-6834-49a4-b960-f29773d808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9A4D32-3019-4C2B-92BE-5D9737964988}">
  <ds:schemaRefs>
    <ds:schemaRef ds:uri="http://schemas.microsoft.com/office/2006/metadata/properties"/>
    <ds:schemaRef ds:uri="http://schemas.microsoft.com/office/infopath/2007/PartnerControls"/>
    <ds:schemaRef ds:uri="e7f475b3-6834-49a4-b960-f29773d80852"/>
    <ds:schemaRef ds:uri="88fd9548-b55e-4aed-8b1a-8d12aaac8893"/>
  </ds:schemaRefs>
</ds:datastoreItem>
</file>

<file path=customXml/itemProps3.xml><?xml version="1.0" encoding="utf-8"?>
<ds:datastoreItem xmlns:ds="http://schemas.openxmlformats.org/officeDocument/2006/customXml" ds:itemID="{C09DF50D-DC22-4052-AFB0-AF71B35E228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396317e-03ca-4ddd-bc6f-adf29e7f1a41}" enabled="1" method="Standard" siteId="{62366534-1ec3-4962-8869-9b5535279d0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766</Words>
  <Application>Microsoft Office PowerPoint</Application>
  <PresentationFormat>Widescreen</PresentationFormat>
  <Paragraphs>137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Office-tema</vt:lpstr>
      <vt:lpstr>Flyktningtjenesten Vågå</vt:lpstr>
      <vt:lpstr>Nettsider</vt:lpstr>
      <vt:lpstr>Nyttig informasjon </vt:lpstr>
      <vt:lpstr>Hva er introduksjonsprogrammet?</vt:lpstr>
      <vt:lpstr>Dette skal du ha fra kommunen: </vt:lpstr>
      <vt:lpstr>Viktig om varighet: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Flyktningtjenesten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Flyktningtjenesten Vågå</dc:title>
  <dc:creator>Biong, Christoffer</dc:creator>
  <cp:lastModifiedBy>Biong, Christoffer</cp:lastModifiedBy>
  <cp:revision>119</cp:revision>
  <dcterms:created xsi:type="dcterms:W3CDTF">2023-12-11T13:14:22Z</dcterms:created>
  <dcterms:modified xsi:type="dcterms:W3CDTF">2025-05-12T13:26:52Z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96317e-03ca-4ddd-bc6f-adf29e7f1a41_Enabled">
    <vt:lpwstr>true</vt:lpwstr>
  </property>
  <property fmtid="{D5CDD505-2E9C-101B-9397-08002B2CF9AE}" pid="3" name="MSIP_Label_9396317e-03ca-4ddd-bc6f-adf29e7f1a41_SetDate">
    <vt:lpwstr>2023-12-11T13:27:12Z</vt:lpwstr>
  </property>
  <property fmtid="{D5CDD505-2E9C-101B-9397-08002B2CF9AE}" pid="4" name="MSIP_Label_9396317e-03ca-4ddd-bc6f-adf29e7f1a41_Method">
    <vt:lpwstr>Standard</vt:lpwstr>
  </property>
  <property fmtid="{D5CDD505-2E9C-101B-9397-08002B2CF9AE}" pid="5" name="MSIP_Label_9396317e-03ca-4ddd-bc6f-adf29e7f1a41_Name">
    <vt:lpwstr>9396317e-03ca-4ddd-bc6f-adf29e7f1a41</vt:lpwstr>
  </property>
  <property fmtid="{D5CDD505-2E9C-101B-9397-08002B2CF9AE}" pid="6" name="MSIP_Label_9396317e-03ca-4ddd-bc6f-adf29e7f1a41_SiteId">
    <vt:lpwstr>62366534-1ec3-4962-8869-9b5535279d0b</vt:lpwstr>
  </property>
  <property fmtid="{D5CDD505-2E9C-101B-9397-08002B2CF9AE}" pid="7" name="MSIP_Label_9396317e-03ca-4ddd-bc6f-adf29e7f1a41_ActionId">
    <vt:lpwstr>986903e0-3141-4297-8f71-4e507c77ef46</vt:lpwstr>
  </property>
  <property fmtid="{D5CDD505-2E9C-101B-9397-08002B2CF9AE}" pid="8" name="MSIP_Label_9396317e-03ca-4ddd-bc6f-adf29e7f1a41_ContentBits">
    <vt:lpwstr>0</vt:lpwstr>
  </property>
  <property fmtid="{D5CDD505-2E9C-101B-9397-08002B2CF9AE}" pid="9" name="ContentTypeId">
    <vt:lpwstr>0x010100523A9266648E624BB04936AA6F4CEDBB</vt:lpwstr>
  </property>
  <property fmtid="{D5CDD505-2E9C-101B-9397-08002B2CF9AE}" pid="10" name="MediaServiceImageTags">
    <vt:lpwstr/>
  </property>
</Properties>
</file>